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2" r:id="rId3"/>
    <p:sldId id="281" r:id="rId4"/>
    <p:sldId id="280" r:id="rId5"/>
    <p:sldId id="257" r:id="rId6"/>
    <p:sldId id="282" r:id="rId7"/>
    <p:sldId id="283" r:id="rId8"/>
    <p:sldId id="284" r:id="rId9"/>
    <p:sldId id="285" r:id="rId10"/>
    <p:sldId id="286" r:id="rId11"/>
    <p:sldId id="289" r:id="rId12"/>
    <p:sldId id="287" r:id="rId13"/>
    <p:sldId id="288" r:id="rId14"/>
    <p:sldId id="291" r:id="rId15"/>
    <p:sldId id="290" r:id="rId1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aar de Jong" initials="GdJ" lastIdx="2" clrIdx="0">
    <p:extLst>
      <p:ext uri="{19B8F6BF-5375-455C-9EA6-DF929625EA0E}">
        <p15:presenceInfo xmlns:p15="http://schemas.microsoft.com/office/powerpoint/2012/main" userId="Geraar de J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2928F"/>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596" autoAdjust="0"/>
  </p:normalViewPr>
  <p:slideViewPr>
    <p:cSldViewPr>
      <p:cViewPr varScale="1">
        <p:scale>
          <a:sx n="83" d="100"/>
          <a:sy n="83" d="100"/>
        </p:scale>
        <p:origin x="77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nl-NL"/>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nl-NL"/>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nl-NL"/>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CD7ED4-1241-4B7D-A5BD-C19560DA0930}" type="slidenum">
              <a:rPr lang="en-US" altLang="nl-NL"/>
              <a:pPr/>
              <a:t>‹nr.›</a:t>
            </a:fld>
            <a:endParaRPr lang="en-US" alt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5794C-A9DE-4467-B467-2395E4BCA269}" type="slidenum">
              <a:rPr lang="en-US" altLang="nl-NL"/>
              <a:pPr/>
              <a:t>1</a:t>
            </a:fld>
            <a:endParaRPr lang="en-US" altLang="nl-NL"/>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505E6-AB04-4EAB-B7B6-55F1594D966A}" type="slidenum">
              <a:rPr lang="en-US" altLang="nl-NL"/>
              <a:pPr/>
              <a:t>5</a:t>
            </a:fld>
            <a:endParaRPr lang="en-US" altLang="nl-NL"/>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url: https://www.rijksoverheid.nl/documenten/videos/2017/11/28/cites-verdrag</a:t>
            </a:r>
            <a:endParaRPr lang="nl-NL" dirty="0"/>
          </a:p>
        </p:txBody>
      </p:sp>
      <p:sp>
        <p:nvSpPr>
          <p:cNvPr id="4" name="Tijdelijke aanduiding voor dianummer 3"/>
          <p:cNvSpPr>
            <a:spLocks noGrp="1"/>
          </p:cNvSpPr>
          <p:nvPr>
            <p:ph type="sldNum" sz="quarter" idx="10"/>
          </p:nvPr>
        </p:nvSpPr>
        <p:spPr/>
        <p:txBody>
          <a:bodyPr/>
          <a:lstStyle/>
          <a:p>
            <a:fld id="{45CD7ED4-1241-4B7D-A5BD-C19560DA0930}" type="slidenum">
              <a:rPr lang="en-US" altLang="nl-NL" smtClean="0"/>
              <a:pPr/>
              <a:t>10</a:t>
            </a:fld>
            <a:endParaRPr lang="en-US" altLang="nl-NL"/>
          </a:p>
        </p:txBody>
      </p:sp>
    </p:spTree>
    <p:extLst>
      <p:ext uri="{BB962C8B-B14F-4D97-AF65-F5344CB8AC3E}">
        <p14:creationId xmlns:p14="http://schemas.microsoft.com/office/powerpoint/2010/main" val="2567904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nl-NL" altLang="nl-NL" noProof="0" smtClean="0"/>
              <a:t>Klik om de stijl te bewerken</a:t>
            </a:r>
            <a:endParaRPr lang="en-US" altLang="nl-NL" noProof="0" smtClean="0"/>
          </a:p>
        </p:txBody>
      </p:sp>
      <p:sp>
        <p:nvSpPr>
          <p:cNvPr id="3075" name="Rectangle 3"/>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nl-NL" altLang="nl-NL" noProof="0" smtClean="0"/>
              <a:t>Klik om de ondertitelstijl van het model te bewerken</a:t>
            </a:r>
            <a:endParaRPr lang="en-US" altLang="nl-NL"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294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219075"/>
            <a:ext cx="2181225" cy="54959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38125" y="219075"/>
            <a:ext cx="6391275" cy="549592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635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868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Tekststijl van het model bewerken</a:t>
            </a:r>
          </a:p>
        </p:txBody>
      </p:sp>
    </p:spTree>
    <p:extLst>
      <p:ext uri="{BB962C8B-B14F-4D97-AF65-F5344CB8AC3E}">
        <p14:creationId xmlns:p14="http://schemas.microsoft.com/office/powerpoint/2010/main" val="212390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19200" y="1447800"/>
            <a:ext cx="3581400" cy="4267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53000" y="1447800"/>
            <a:ext cx="3581400" cy="4267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3837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0670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17041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6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222461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Tree>
    <p:extLst>
      <p:ext uri="{BB962C8B-B14F-4D97-AF65-F5344CB8AC3E}">
        <p14:creationId xmlns:p14="http://schemas.microsoft.com/office/powerpoint/2010/main" val="267589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endParaRPr lang="en-US" altLang="nl-NL" smtClean="0"/>
          </a:p>
        </p:txBody>
      </p:sp>
      <p:sp>
        <p:nvSpPr>
          <p:cNvPr id="1027" name="Rectangle 3"/>
          <p:cNvSpPr>
            <a:spLocks noGrp="1" noChangeArrowheads="1"/>
          </p:cNvSpPr>
          <p:nvPr>
            <p:ph type="body" idx="1"/>
          </p:nvPr>
        </p:nvSpPr>
        <p:spPr bwMode="auto">
          <a:xfrm>
            <a:off x="121920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ites%20ez-dco-20171129-idsjrrci4-web.web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okt.nl/forums/viewtopic.php?f=11&amp;t=191116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QSlc2VABQE" TargetMode="External"/><Relationship Id="rId2" Type="http://schemas.openxmlformats.org/officeDocument/2006/relationships/hyperlink" Target="https://www.youtube.com/watch?v=bbaLOoAEGeA" TargetMode="External"/><Relationship Id="rId1" Type="http://schemas.openxmlformats.org/officeDocument/2006/relationships/slideLayout" Target="../slideLayouts/slideLayout2.xml"/><Relationship Id="rId4" Type="http://schemas.openxmlformats.org/officeDocument/2006/relationships/hyperlink" Target="https://www.youtube.com/watch?v=6qBN8i3Mm-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LIKYWqtj3s" TargetMode="External"/><Relationship Id="rId2" Type="http://schemas.openxmlformats.org/officeDocument/2006/relationships/slideLayout" Target="../slideLayouts/slideLayout2.xml"/><Relationship Id="rId1" Type="http://schemas.openxmlformats.org/officeDocument/2006/relationships/video" Target="https://www.youtube.com/embed/m-uNgUlapt4"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angepaste%20huisdierenlijst%20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609600" y="565150"/>
            <a:ext cx="7620000" cy="2503810"/>
          </a:xfrm>
        </p:spPr>
        <p:txBody>
          <a:bodyPr/>
          <a:lstStyle/>
          <a:p>
            <a:pPr algn="ctr"/>
            <a:r>
              <a:rPr lang="nl-NL" altLang="nl-NL" sz="4500" dirty="0" smtClean="0"/>
              <a:t>Verkopen en Communicatie</a:t>
            </a:r>
            <a:br>
              <a:rPr lang="nl-NL" altLang="nl-NL" sz="4500" dirty="0" smtClean="0"/>
            </a:br>
            <a:r>
              <a:rPr lang="nl-NL" altLang="nl-NL" sz="4500" dirty="0" smtClean="0"/>
              <a:t>1</a:t>
            </a:r>
            <a:r>
              <a:rPr lang="nl-NL" altLang="nl-NL" sz="4500" baseline="30000" dirty="0" smtClean="0"/>
              <a:t>e</a:t>
            </a:r>
            <a:r>
              <a:rPr lang="nl-NL" altLang="nl-NL" sz="4500" dirty="0" smtClean="0"/>
              <a:t> presentatie</a:t>
            </a:r>
            <a:endParaRPr lang="nl-NL" altLang="nl-NL" sz="4500" dirty="0"/>
          </a:p>
        </p:txBody>
      </p:sp>
      <p:sp>
        <p:nvSpPr>
          <p:cNvPr id="2053" name="Rectangle 5"/>
          <p:cNvSpPr>
            <a:spLocks noGrp="1" noChangeArrowheads="1"/>
          </p:cNvSpPr>
          <p:nvPr>
            <p:ph type="subTitle" idx="1"/>
          </p:nvPr>
        </p:nvSpPr>
        <p:spPr>
          <a:xfrm>
            <a:off x="755576" y="5661248"/>
            <a:ext cx="7620000" cy="441325"/>
          </a:xfrm>
        </p:spPr>
        <p:txBody>
          <a:bodyPr/>
          <a:lstStyle/>
          <a:p>
            <a:r>
              <a:rPr lang="nl-NL" altLang="nl-NL" dirty="0" smtClean="0"/>
              <a:t>Zone College</a:t>
            </a:r>
            <a:endParaRPr lang="nl-NL" alt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latin typeface="Lucida Sans" panose="020B0602030504020204" pitchFamily="34" charset="0"/>
              </a:rPr>
              <a:t>WAT IS HET CITES-VERDRAG</a:t>
            </a:r>
            <a:endParaRPr lang="nl-NL" dirty="0"/>
          </a:p>
        </p:txBody>
      </p:sp>
      <p:sp>
        <p:nvSpPr>
          <p:cNvPr id="3" name="Tijdelijke aanduiding voor inhoud 2"/>
          <p:cNvSpPr>
            <a:spLocks noGrp="1"/>
          </p:cNvSpPr>
          <p:nvPr>
            <p:ph idx="1"/>
          </p:nvPr>
        </p:nvSpPr>
        <p:spPr>
          <a:xfrm>
            <a:off x="323527" y="1196752"/>
            <a:ext cx="8639497" cy="4518248"/>
          </a:xfrm>
        </p:spPr>
        <p:txBody>
          <a:bodyPr/>
          <a:lstStyle/>
          <a:p>
            <a:r>
              <a:rPr lang="nl-NL" sz="2500" dirty="0" smtClean="0"/>
              <a:t>Verschillende landen hebben afspraken gemaakt over beschermde dieren en planten. Dieren die op de CITES lijst staan mogen niet zomaar  gehouden, verzameld of verhandeld </a:t>
            </a:r>
            <a:r>
              <a:rPr lang="nl-NL" sz="2500" dirty="0" smtClean="0">
                <a:hlinkClick r:id="rId3" action="ppaction://hlinkfile"/>
              </a:rPr>
              <a:t>worden</a:t>
            </a:r>
            <a:r>
              <a:rPr lang="nl-NL" sz="2500" dirty="0" smtClean="0"/>
              <a:t>.</a:t>
            </a:r>
          </a:p>
          <a:p>
            <a:endParaRPr lang="nl-NL" sz="2500" dirty="0" smtClean="0"/>
          </a:p>
          <a:p>
            <a:r>
              <a:rPr lang="nl-NL" sz="2500" dirty="0" smtClean="0"/>
              <a:t>De lijst bestaat uit 3 bijlages. Dieren die op bijlage A staan de ernstig bedreigde diersoorten. Op bijlage 2 en 3 staan de dieren die bedreigd zijn, maar onder voorwaarden mogen worden ingevoerd.</a:t>
            </a:r>
            <a:endParaRPr lang="nl-NL" sz="2500" dirty="0"/>
          </a:p>
        </p:txBody>
      </p:sp>
      <p:pic>
        <p:nvPicPr>
          <p:cNvPr id="4" name="Picture 4" descr="Afbeeldingsresultaat voor cites logo">
            <a:extLst>
              <a:ext uri="{FF2B5EF4-FFF2-40B4-BE49-F238E27FC236}">
                <a16:creationId xmlns:a16="http://schemas.microsoft.com/office/drawing/2014/main" id="{D5FC835C-B200-4CA7-BF8B-073E3FAB0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157192"/>
            <a:ext cx="3657600" cy="1495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Is er garantie op een dier?</a:t>
            </a:r>
            <a:endParaRPr lang="nl-NL" dirty="0"/>
          </a:p>
        </p:txBody>
      </p:sp>
      <p:sp>
        <p:nvSpPr>
          <p:cNvPr id="3" name="Tijdelijke aanduiding voor inhoud 2"/>
          <p:cNvSpPr>
            <a:spLocks noGrp="1"/>
          </p:cNvSpPr>
          <p:nvPr>
            <p:ph idx="1"/>
          </p:nvPr>
        </p:nvSpPr>
        <p:spPr>
          <a:xfrm>
            <a:off x="107504" y="935038"/>
            <a:ext cx="8640960" cy="5518298"/>
          </a:xfrm>
        </p:spPr>
        <p:txBody>
          <a:bodyPr/>
          <a:lstStyle/>
          <a:p>
            <a:pPr algn="just"/>
            <a:r>
              <a:rPr lang="nl-NL" sz="2500" dirty="0" smtClean="0">
                <a:latin typeface="Lucida Sans" panose="020B0602030504020204" pitchFamily="34" charset="0"/>
              </a:rPr>
              <a:t>Ja. In </a:t>
            </a:r>
            <a:r>
              <a:rPr lang="nl-NL" sz="2500" dirty="0">
                <a:latin typeface="Lucida Sans" panose="020B0602030504020204" pitchFamily="34" charset="0"/>
              </a:rPr>
              <a:t>het recht rond koop en </a:t>
            </a:r>
            <a:r>
              <a:rPr lang="nl-NL" sz="2500" dirty="0" smtClean="0">
                <a:latin typeface="Lucida Sans" panose="020B0602030504020204" pitchFamily="34" charset="0"/>
              </a:rPr>
              <a:t>verkoop (handelsrecht) </a:t>
            </a:r>
            <a:r>
              <a:rPr lang="nl-NL" sz="2500" dirty="0">
                <a:latin typeface="Lucida Sans" panose="020B0602030504020204" pitchFamily="34" charset="0"/>
              </a:rPr>
              <a:t>is een dier nog steeds gewoon een ding. Dus het kopen van een dier is voor de wet hetzelfde als het kopen van een televisie, koelkast of auto</a:t>
            </a:r>
            <a:r>
              <a:rPr lang="nl-NL" sz="2500" dirty="0" smtClean="0">
                <a:latin typeface="Lucida Sans" panose="020B0602030504020204" pitchFamily="34" charset="0"/>
              </a:rPr>
              <a:t>.</a:t>
            </a:r>
          </a:p>
          <a:p>
            <a:pPr algn="just"/>
            <a:endParaRPr lang="nl-NL" sz="2500" dirty="0" smtClean="0">
              <a:latin typeface="Lucida Sans" panose="020B0602030504020204" pitchFamily="34" charset="0"/>
            </a:endParaRPr>
          </a:p>
          <a:p>
            <a:r>
              <a:rPr lang="nl-NL" sz="2500" dirty="0" smtClean="0">
                <a:latin typeface="Lucida Sans" panose="020B0602030504020204" pitchFamily="34" charset="0"/>
              </a:rPr>
              <a:t>Als de koper in de </a:t>
            </a:r>
            <a:r>
              <a:rPr lang="nl-NL" sz="2500" b="1" i="1" dirty="0" smtClean="0">
                <a:solidFill>
                  <a:srgbClr val="FFC000"/>
                </a:solidFill>
                <a:latin typeface="Lucida Sans" panose="020B0602030504020204" pitchFamily="34" charset="0"/>
              </a:rPr>
              <a:t>eerste zes maanden</a:t>
            </a:r>
            <a:r>
              <a:rPr lang="nl-NL" sz="2500" dirty="0" smtClean="0">
                <a:solidFill>
                  <a:srgbClr val="FFC000"/>
                </a:solidFill>
                <a:latin typeface="Lucida Sans" panose="020B0602030504020204" pitchFamily="34" charset="0"/>
              </a:rPr>
              <a:t> </a:t>
            </a:r>
            <a:r>
              <a:rPr lang="nl-NL" sz="2500" dirty="0" smtClean="0">
                <a:latin typeface="Lucida Sans" panose="020B0602030504020204" pitchFamily="34" charset="0"/>
              </a:rPr>
              <a:t>na de aankoop van het dier het dier terugbrengt moet de verkoper aantonen dat het dier het gebrek niet had toen hij/zij het verkocht.</a:t>
            </a:r>
          </a:p>
          <a:p>
            <a:endParaRPr lang="nl-NL" sz="2500" dirty="0" smtClean="0">
              <a:latin typeface="Lucida Sans" panose="020B0602030504020204" pitchFamily="34" charset="0"/>
            </a:endParaRPr>
          </a:p>
          <a:p>
            <a:r>
              <a:rPr lang="nl-NL" sz="2500" dirty="0" smtClean="0">
                <a:latin typeface="Lucida Sans" panose="020B0602030504020204" pitchFamily="34" charset="0"/>
              </a:rPr>
              <a:t>Als de koper </a:t>
            </a:r>
            <a:r>
              <a:rPr lang="nl-NL" sz="2500" b="1" i="1" dirty="0" smtClean="0">
                <a:solidFill>
                  <a:srgbClr val="FFC000"/>
                </a:solidFill>
                <a:latin typeface="Lucida Sans" panose="020B0602030504020204" pitchFamily="34" charset="0"/>
              </a:rPr>
              <a:t>na zes maanden </a:t>
            </a:r>
            <a:r>
              <a:rPr lang="nl-NL" sz="2500" dirty="0" smtClean="0">
                <a:latin typeface="Lucida Sans" panose="020B0602030504020204" pitchFamily="34" charset="0"/>
              </a:rPr>
              <a:t>het dier terugbrengt dan moet de koper aantonen dat het gebrek al aanwezig was toen het dier verkocht werd.</a:t>
            </a:r>
          </a:p>
          <a:p>
            <a:pPr algn="just"/>
            <a:endParaRPr lang="nl-NL" sz="2500" dirty="0">
              <a:latin typeface="Lucida Sans" panose="020B0602030504020204" pitchFamily="34" charset="0"/>
            </a:endParaRPr>
          </a:p>
        </p:txBody>
      </p:sp>
    </p:spTree>
    <p:extLst>
      <p:ext uri="{BB962C8B-B14F-4D97-AF65-F5344CB8AC3E}">
        <p14:creationId xmlns:p14="http://schemas.microsoft.com/office/powerpoint/2010/main" val="136110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Discussie: Mag dit?</a:t>
            </a:r>
            <a:endParaRPr lang="nl-NL" dirty="0"/>
          </a:p>
        </p:txBody>
      </p:sp>
      <p:pic>
        <p:nvPicPr>
          <p:cNvPr id="163842" name="Picture 2" descr="Afbeeldingsresultaat voor pony in de au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572016" cy="464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0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7" y="0"/>
            <a:ext cx="8724900" cy="715963"/>
          </a:xfrm>
        </p:spPr>
        <p:txBody>
          <a:bodyPr/>
          <a:lstStyle/>
          <a:p>
            <a:r>
              <a:rPr lang="nl-NL" dirty="0" smtClean="0"/>
              <a:t>Het antwoord is……</a:t>
            </a:r>
            <a:endParaRPr lang="nl-NL" dirty="0"/>
          </a:p>
        </p:txBody>
      </p:sp>
      <p:sp>
        <p:nvSpPr>
          <p:cNvPr id="3" name="Tijdelijke aanduiding voor inhoud 2"/>
          <p:cNvSpPr>
            <a:spLocks noGrp="1"/>
          </p:cNvSpPr>
          <p:nvPr>
            <p:ph idx="1"/>
          </p:nvPr>
        </p:nvSpPr>
        <p:spPr>
          <a:xfrm>
            <a:off x="485917" y="692696"/>
            <a:ext cx="8400121" cy="5434183"/>
          </a:xfrm>
        </p:spPr>
        <p:txBody>
          <a:bodyPr/>
          <a:lstStyle/>
          <a:p>
            <a:r>
              <a:rPr lang="nl-NL" sz="2800" b="1" i="1" dirty="0" smtClean="0">
                <a:latin typeface="Lucida Bright" panose="02040602050505020304" pitchFamily="18" charset="0"/>
              </a:rPr>
              <a:t>JA.</a:t>
            </a:r>
            <a:r>
              <a:rPr lang="nl-NL" sz="2800" dirty="0" smtClean="0">
                <a:latin typeface="Lucida Bright" panose="02040602050505020304" pitchFamily="18" charset="0"/>
              </a:rPr>
              <a:t> </a:t>
            </a:r>
            <a:r>
              <a:rPr lang="nl-NL" sz="2500" b="1" dirty="0" smtClean="0">
                <a:latin typeface="Lucida Bright" panose="02040602050505020304" pitchFamily="18" charset="0"/>
              </a:rPr>
              <a:t>Geen </a:t>
            </a:r>
            <a:r>
              <a:rPr lang="nl-NL" sz="2500" b="1" dirty="0">
                <a:latin typeface="Lucida Bright" panose="02040602050505020304" pitchFamily="18" charset="0"/>
              </a:rPr>
              <a:t>wet, wel </a:t>
            </a:r>
            <a:r>
              <a:rPr lang="nl-NL" sz="2500" b="1" dirty="0" smtClean="0">
                <a:latin typeface="Lucida Bright" panose="02040602050505020304" pitchFamily="18" charset="0"/>
              </a:rPr>
              <a:t>aansprakelijk. </a:t>
            </a:r>
            <a:r>
              <a:rPr lang="nl-NL" sz="2500" b="1" i="1" dirty="0" smtClean="0">
                <a:latin typeface="Lucida Bright" panose="02040602050505020304" pitchFamily="18" charset="0"/>
              </a:rPr>
              <a:t>Zie</a:t>
            </a:r>
            <a:r>
              <a:rPr lang="nl-NL" sz="2500" b="1" dirty="0" smtClean="0">
                <a:latin typeface="Lucida Bright" panose="02040602050505020304" pitchFamily="18" charset="0"/>
              </a:rPr>
              <a:t> </a:t>
            </a:r>
            <a:r>
              <a:rPr lang="nl-NL" sz="2500" i="1" dirty="0" smtClean="0">
                <a:latin typeface="Lucida Bright" panose="02040602050505020304" pitchFamily="18" charset="0"/>
                <a:hlinkClick r:id="rId2"/>
              </a:rPr>
              <a:t>bokt</a:t>
            </a:r>
            <a:endParaRPr lang="nl-NL" sz="2500" i="1" dirty="0" smtClean="0">
              <a:latin typeface="Lucida Bright" panose="02040602050505020304" pitchFamily="18" charset="0"/>
            </a:endParaRPr>
          </a:p>
          <a:p>
            <a:endParaRPr lang="nl-NL" sz="2500" b="1" dirty="0">
              <a:latin typeface="Lucida Bright" panose="02040602050505020304" pitchFamily="18" charset="0"/>
            </a:endParaRPr>
          </a:p>
          <a:p>
            <a:r>
              <a:rPr lang="nl-NL" sz="2500" dirty="0" smtClean="0">
                <a:latin typeface="Lucida Bright" panose="02040602050505020304" pitchFamily="18" charset="0"/>
              </a:rPr>
              <a:t>Ook Nederland </a:t>
            </a:r>
            <a:r>
              <a:rPr lang="nl-NL" sz="2500" dirty="0">
                <a:latin typeface="Lucida Bright" panose="02040602050505020304" pitchFamily="18" charset="0"/>
              </a:rPr>
              <a:t>kent geen wet waarin duidelijk wordt aangegeven wat verplicht en verboden is tijdens het vervoer van dieren in een auto. In Duitsland zijn de regels </a:t>
            </a:r>
            <a:r>
              <a:rPr lang="nl-NL" sz="2500" dirty="0" smtClean="0">
                <a:latin typeface="Lucida Bright" panose="02040602050505020304" pitchFamily="18" charset="0"/>
              </a:rPr>
              <a:t>echter wel strenger</a:t>
            </a:r>
            <a:r>
              <a:rPr lang="nl-NL" sz="2500" dirty="0">
                <a:latin typeface="Lucida Bright" panose="02040602050505020304" pitchFamily="18" charset="0"/>
              </a:rPr>
              <a:t>. </a:t>
            </a:r>
            <a:endParaRPr lang="nl-NL" sz="2500" dirty="0" smtClean="0">
              <a:latin typeface="Lucida Bright" panose="02040602050505020304" pitchFamily="18" charset="0"/>
            </a:endParaRPr>
          </a:p>
          <a:p>
            <a:r>
              <a:rPr lang="nl-NL" sz="2500" dirty="0" smtClean="0">
                <a:latin typeface="Lucida Bright" panose="02040602050505020304" pitchFamily="18" charset="0"/>
              </a:rPr>
              <a:t>Wel </a:t>
            </a:r>
            <a:r>
              <a:rPr lang="nl-NL" sz="2500" dirty="0">
                <a:latin typeface="Lucida Bright" panose="02040602050505020304" pitchFamily="18" charset="0"/>
              </a:rPr>
              <a:t>kun je in Nederland aansprakelijk worden gesteld via Artikel 5 uit de </a:t>
            </a:r>
            <a:r>
              <a:rPr lang="nl-NL" sz="2500" dirty="0" smtClean="0">
                <a:latin typeface="Lucida Bright" panose="02040602050505020304" pitchFamily="18" charset="0"/>
              </a:rPr>
              <a:t>Wegenverkeerswet.</a:t>
            </a:r>
          </a:p>
          <a:p>
            <a:endParaRPr lang="nl-NL" sz="2500" dirty="0" smtClean="0">
              <a:latin typeface="Lucida Bright" panose="02040602050505020304" pitchFamily="18" charset="0"/>
            </a:endParaRPr>
          </a:p>
          <a:p>
            <a:r>
              <a:rPr lang="nl-NL" sz="2500" dirty="0" smtClean="0">
                <a:latin typeface="Lucida Bright" panose="02040602050505020304" pitchFamily="18" charset="0"/>
              </a:rPr>
              <a:t>Het gewicht van een huisdier in de auto bij een ongeluk wordt 25 keer groter. Dus een kat van 4 kilo brengt een kracht/gewicht van 100 kilo bij een botsing met zich mee. En een hond??</a:t>
            </a:r>
            <a:endParaRPr lang="nl-NL" sz="2500" dirty="0">
              <a:latin typeface="Lucida Bright" panose="02040602050505020304" pitchFamily="18" charset="0"/>
            </a:endParaRPr>
          </a:p>
          <a:p>
            <a:endParaRPr lang="nl-NL" dirty="0"/>
          </a:p>
        </p:txBody>
      </p:sp>
    </p:spTree>
    <p:extLst>
      <p:ext uri="{BB962C8B-B14F-4D97-AF65-F5344CB8AC3E}">
        <p14:creationId xmlns:p14="http://schemas.microsoft.com/office/powerpoint/2010/main" val="28483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799" y="416791"/>
            <a:ext cx="6191225" cy="1716065"/>
          </a:xfrm>
        </p:spPr>
        <p:txBody>
          <a:bodyPr/>
          <a:lstStyle/>
          <a:p>
            <a:pPr algn="ctr"/>
            <a:r>
              <a:rPr lang="nl-NL" dirty="0" smtClean="0"/>
              <a:t>LES </a:t>
            </a:r>
            <a:br>
              <a:rPr lang="nl-NL" dirty="0" smtClean="0"/>
            </a:br>
            <a:r>
              <a:rPr lang="nl-NL" dirty="0" smtClean="0"/>
              <a:t>OPDRACHT</a:t>
            </a:r>
            <a:endParaRPr lang="nl-NL" dirty="0"/>
          </a:p>
        </p:txBody>
      </p:sp>
      <p:sp>
        <p:nvSpPr>
          <p:cNvPr id="3" name="Tijdelijke aanduiding voor inhoud 2"/>
          <p:cNvSpPr>
            <a:spLocks noGrp="1"/>
          </p:cNvSpPr>
          <p:nvPr>
            <p:ph idx="1"/>
          </p:nvPr>
        </p:nvSpPr>
        <p:spPr>
          <a:xfrm>
            <a:off x="395536" y="2492102"/>
            <a:ext cx="8496944" cy="4032448"/>
          </a:xfrm>
        </p:spPr>
        <p:txBody>
          <a:bodyPr/>
          <a:lstStyle/>
          <a:p>
            <a:r>
              <a:rPr lang="nl-NL" sz="2500" dirty="0" smtClean="0">
                <a:latin typeface="Lucida Sans" panose="020B0602030504020204" pitchFamily="34" charset="0"/>
              </a:rPr>
              <a:t>Zoek uit wat de minimumleeftijd van het kuiken van de Bonte Parkiet moet zijn voordat het gescheiden mag worden van zijn ouder.</a:t>
            </a:r>
          </a:p>
          <a:p>
            <a:endParaRPr lang="nl-NL" sz="2500" dirty="0">
              <a:latin typeface="Lucida Sans" panose="020B0602030504020204" pitchFamily="34" charset="0"/>
            </a:endParaRPr>
          </a:p>
          <a:p>
            <a:r>
              <a:rPr lang="nl-NL" sz="2500" dirty="0" smtClean="0">
                <a:latin typeface="Lucida Sans" panose="020B0602030504020204" pitchFamily="34" charset="0"/>
              </a:rPr>
              <a:t>Mag ik de volgende dieren invoeren voor de verkoop? Bergkat, Otter, Grote Zilverreiger, Grijze Roodstaartpapegaai (</a:t>
            </a:r>
            <a:r>
              <a:rPr lang="nl-NL" sz="2500" dirty="0" err="1" smtClean="0">
                <a:latin typeface="Lucida Sans" panose="020B0602030504020204" pitchFamily="34" charset="0"/>
              </a:rPr>
              <a:t>Psittacus</a:t>
            </a:r>
            <a:r>
              <a:rPr lang="nl-NL" sz="2500" dirty="0" smtClean="0">
                <a:latin typeface="Lucida Sans" panose="020B0602030504020204" pitchFamily="34" charset="0"/>
              </a:rPr>
              <a:t> </a:t>
            </a:r>
            <a:r>
              <a:rPr lang="nl-NL" sz="2500" dirty="0" err="1" smtClean="0">
                <a:latin typeface="Lucida Sans" panose="020B0602030504020204" pitchFamily="34" charset="0"/>
              </a:rPr>
              <a:t>erithacus</a:t>
            </a:r>
            <a:r>
              <a:rPr lang="nl-NL" sz="2500" dirty="0" smtClean="0">
                <a:latin typeface="Lucida Sans" panose="020B0602030504020204" pitchFamily="34" charset="0"/>
              </a:rPr>
              <a:t>), </a:t>
            </a:r>
            <a:r>
              <a:rPr lang="nl-NL" sz="2500" dirty="0" err="1" smtClean="0">
                <a:latin typeface="Lucida Sans" panose="020B0602030504020204" pitchFamily="34" charset="0"/>
              </a:rPr>
              <a:t>Serval</a:t>
            </a:r>
            <a:r>
              <a:rPr lang="nl-NL" sz="2500" dirty="0" smtClean="0">
                <a:latin typeface="Lucida Sans" panose="020B0602030504020204" pitchFamily="34" charset="0"/>
              </a:rPr>
              <a:t> (</a:t>
            </a:r>
            <a:r>
              <a:rPr lang="nl-NL" sz="2500" dirty="0" err="1" smtClean="0">
                <a:latin typeface="Lucida Sans" panose="020B0602030504020204" pitchFamily="34" charset="0"/>
              </a:rPr>
              <a:t>Leptailurus</a:t>
            </a:r>
            <a:r>
              <a:rPr lang="nl-NL" sz="2500" dirty="0" smtClean="0">
                <a:latin typeface="Lucida Sans" panose="020B0602030504020204" pitchFamily="34" charset="0"/>
              </a:rPr>
              <a:t> </a:t>
            </a:r>
            <a:r>
              <a:rPr lang="nl-NL" sz="2500" dirty="0" err="1" smtClean="0">
                <a:latin typeface="Lucida Sans" panose="020B0602030504020204" pitchFamily="34" charset="0"/>
              </a:rPr>
              <a:t>Serval</a:t>
            </a:r>
            <a:r>
              <a:rPr lang="nl-NL" sz="2500" dirty="0" smtClean="0">
                <a:latin typeface="Lucida Sans" panose="020B0602030504020204" pitchFamily="34" charset="0"/>
              </a:rPr>
              <a:t>)</a:t>
            </a:r>
          </a:p>
          <a:p>
            <a:r>
              <a:rPr lang="nl-NL" sz="2500" dirty="0" smtClean="0">
                <a:latin typeface="Lucida Sans" panose="020B0602030504020204" pitchFamily="34" charset="0"/>
              </a:rPr>
              <a:t>Zet het in een tabel met de Cites-code erbij.</a:t>
            </a:r>
            <a:endParaRPr lang="nl-NL" sz="2500" dirty="0">
              <a:latin typeface="Lucida Sans" panose="020B0602030504020204" pitchFamily="34" charset="0"/>
            </a:endParaRPr>
          </a:p>
        </p:txBody>
      </p:sp>
      <p:pic>
        <p:nvPicPr>
          <p:cNvPr id="4" name="Picture 4" descr="Afbeeldingsresultaat voor bonte parkiet">
            <a:extLst>
              <a:ext uri="{FF2B5EF4-FFF2-40B4-BE49-F238E27FC236}">
                <a16:creationId xmlns:a16="http://schemas.microsoft.com/office/drawing/2014/main" id="{9B78081F-4692-4882-989D-7793854ED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6791"/>
            <a:ext cx="3443728" cy="206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FF0000"/>
                </a:solidFill>
                <a:latin typeface="Lucida Sans" panose="020B0602030504020204" pitchFamily="34" charset="0"/>
              </a:rPr>
              <a:t>HUISWERK</a:t>
            </a:r>
            <a:endParaRPr lang="nl-NL" dirty="0"/>
          </a:p>
        </p:txBody>
      </p:sp>
      <p:sp>
        <p:nvSpPr>
          <p:cNvPr id="3" name="Tijdelijke aanduiding voor inhoud 2"/>
          <p:cNvSpPr>
            <a:spLocks noGrp="1"/>
          </p:cNvSpPr>
          <p:nvPr>
            <p:ph idx="1"/>
          </p:nvPr>
        </p:nvSpPr>
        <p:spPr>
          <a:xfrm>
            <a:off x="238125" y="1052736"/>
            <a:ext cx="8582347" cy="4662264"/>
          </a:xfrm>
        </p:spPr>
        <p:txBody>
          <a:bodyPr/>
          <a:lstStyle/>
          <a:p>
            <a:r>
              <a:rPr lang="nl-NL" sz="2500" dirty="0" smtClean="0">
                <a:latin typeface="Lucida Bright" panose="02040602050505020304" pitchFamily="18" charset="0"/>
              </a:rPr>
              <a:t>Alle opdrachten die niet af zijn, thuis afronden en digitaal opslaan. Zodat je ze later alsnog in de ELO kunt plaatsen.</a:t>
            </a:r>
          </a:p>
          <a:p>
            <a:endParaRPr lang="nl-NL" sz="2500" dirty="0" smtClean="0">
              <a:latin typeface="Lucida Bright" panose="02040602050505020304" pitchFamily="18" charset="0"/>
            </a:endParaRPr>
          </a:p>
          <a:p>
            <a:r>
              <a:rPr lang="nl-NL" sz="2500" dirty="0" smtClean="0">
                <a:latin typeface="Lucida Bright" panose="02040602050505020304" pitchFamily="18" charset="0"/>
              </a:rPr>
              <a:t>Bezoek een aantal winkels zodat je volgende week een voorbeeld van een winkel waar je goed ontvangen bent en je hebt een voorbeeld van een winkel waar je niet goed bent ontvangen hebt. Schrijf kort op wat je ervaring is geweest.</a:t>
            </a:r>
          </a:p>
          <a:p>
            <a:pPr marL="514350" indent="-514350">
              <a:buFont typeface="+mj-lt"/>
              <a:buAutoNum type="arabicPeriod"/>
            </a:pPr>
            <a:endParaRPr lang="nl-NL" sz="2500" dirty="0" smtClean="0">
              <a:latin typeface="Lucida Bright" panose="02040602050505020304" pitchFamily="18" charset="0"/>
            </a:endParaRPr>
          </a:p>
          <a:p>
            <a:endParaRPr lang="nl-NL" dirty="0"/>
          </a:p>
        </p:txBody>
      </p:sp>
      <p:pic>
        <p:nvPicPr>
          <p:cNvPr id="4" name="Picture 4" descr="Afbeeldingsresultaat voor kledingwinkel">
            <a:extLst>
              <a:ext uri="{FF2B5EF4-FFF2-40B4-BE49-F238E27FC236}">
                <a16:creationId xmlns:a16="http://schemas.microsoft.com/office/drawing/2014/main" id="{602A56C0-6BE5-4FDB-886A-F23373BBA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805378"/>
            <a:ext cx="3181195" cy="1890210"/>
          </a:xfrm>
          <a:prstGeom prst="rect">
            <a:avLst/>
          </a:prstGeom>
          <a:noFill/>
          <a:extLst>
            <a:ext uri="{909E8E84-426E-40DD-AFC4-6F175D3DCCD1}">
              <a14:hiddenFill xmlns:a14="http://schemas.microsoft.com/office/drawing/2010/main">
                <a:solidFill>
                  <a:srgbClr val="FFFFFF"/>
                </a:solidFill>
              </a14:hiddenFill>
            </a:ext>
          </a:extLst>
        </p:spPr>
      </p:pic>
      <p:pic>
        <p:nvPicPr>
          <p:cNvPr id="164868" name="Picture 4" descr="Afbeeldingsresultaat voor foto dierenspeciaalza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805377"/>
            <a:ext cx="2520280" cy="18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t>Even een paar filmpjes vooraf:</a:t>
            </a:r>
            <a:endParaRPr lang="nl-NL" dirty="0"/>
          </a:p>
        </p:txBody>
      </p:sp>
      <p:sp>
        <p:nvSpPr>
          <p:cNvPr id="3" name="Tijdelijke aanduiding voor inhoud 2"/>
          <p:cNvSpPr>
            <a:spLocks noGrp="1"/>
          </p:cNvSpPr>
          <p:nvPr>
            <p:ph idx="1"/>
          </p:nvPr>
        </p:nvSpPr>
        <p:spPr/>
        <p:txBody>
          <a:bodyPr/>
          <a:lstStyle/>
          <a:p>
            <a:pPr>
              <a:lnSpc>
                <a:spcPct val="80000"/>
              </a:lnSpc>
            </a:pPr>
            <a:r>
              <a:rPr lang="nl-NL" altLang="ko-KR" dirty="0">
                <a:latin typeface="Verdana" panose="020B0604030504040204" pitchFamily="34" charset="0"/>
                <a:ea typeface="굴림" charset="-127"/>
              </a:rPr>
              <a:t>Mr. </a:t>
            </a:r>
            <a:r>
              <a:rPr lang="nl-NL" altLang="ko-KR" dirty="0" err="1">
                <a:latin typeface="Verdana" panose="020B0604030504040204" pitchFamily="34" charset="0"/>
                <a:ea typeface="굴림" charset="-127"/>
                <a:hlinkClick r:id="rId2"/>
              </a:rPr>
              <a:t>Bean</a:t>
            </a:r>
            <a:r>
              <a:rPr lang="nl-NL" altLang="ko-KR" dirty="0">
                <a:latin typeface="Verdana" panose="020B0604030504040204" pitchFamily="34" charset="0"/>
                <a:ea typeface="굴림" charset="-127"/>
              </a:rPr>
              <a:t> </a:t>
            </a:r>
          </a:p>
          <a:p>
            <a:pPr>
              <a:lnSpc>
                <a:spcPct val="80000"/>
              </a:lnSpc>
            </a:pPr>
            <a:endParaRPr lang="nl-NL" altLang="ko-KR" dirty="0">
              <a:latin typeface="Verdana" panose="020B0604030504040204" pitchFamily="34" charset="0"/>
              <a:ea typeface="굴림" charset="-127"/>
            </a:endParaRPr>
          </a:p>
          <a:p>
            <a:pPr marL="0" indent="0">
              <a:lnSpc>
                <a:spcPct val="80000"/>
              </a:lnSpc>
              <a:buNone/>
            </a:pPr>
            <a:r>
              <a:rPr lang="nl-NL" altLang="ko-KR" dirty="0">
                <a:latin typeface="Verdana" panose="020B0604030504040204" pitchFamily="34" charset="0"/>
                <a:ea typeface="굴림" charset="-127"/>
              </a:rPr>
              <a:t>Wat valt je op aan de wijze van handelen van de verkoopster?</a:t>
            </a:r>
          </a:p>
          <a:p>
            <a:pPr>
              <a:lnSpc>
                <a:spcPct val="80000"/>
              </a:lnSpc>
            </a:pPr>
            <a:endParaRPr lang="nl-NL" altLang="ko-KR" dirty="0">
              <a:latin typeface="Verdana" panose="020B0604030504040204" pitchFamily="34" charset="0"/>
              <a:ea typeface="굴림" charset="-127"/>
            </a:endParaRPr>
          </a:p>
          <a:p>
            <a:pPr>
              <a:lnSpc>
                <a:spcPct val="80000"/>
              </a:lnSpc>
            </a:pPr>
            <a:r>
              <a:rPr lang="nl-NL" altLang="ko-KR" dirty="0">
                <a:latin typeface="Verdana" panose="020B0604030504040204" pitchFamily="34" charset="0"/>
                <a:ea typeface="굴림" charset="-127"/>
                <a:hlinkClick r:id="rId3"/>
              </a:rPr>
              <a:t>Herman Finkers</a:t>
            </a:r>
            <a:endParaRPr lang="nl-NL" altLang="ko-KR" dirty="0">
              <a:latin typeface="Verdana" panose="020B0604030504040204" pitchFamily="34" charset="0"/>
              <a:ea typeface="굴림" charset="-127"/>
            </a:endParaRPr>
          </a:p>
          <a:p>
            <a:pPr>
              <a:lnSpc>
                <a:spcPct val="80000"/>
              </a:lnSpc>
            </a:pPr>
            <a:endParaRPr lang="nl-NL" altLang="ko-KR" dirty="0">
              <a:latin typeface="Verdana" panose="020B0604030504040204" pitchFamily="34" charset="0"/>
              <a:ea typeface="굴림" charset="-127"/>
            </a:endParaRPr>
          </a:p>
          <a:p>
            <a:pPr marL="0" indent="0">
              <a:lnSpc>
                <a:spcPct val="80000"/>
              </a:lnSpc>
              <a:buNone/>
            </a:pPr>
            <a:r>
              <a:rPr lang="nl-NL" altLang="ko-KR" dirty="0">
                <a:latin typeface="Verdana" panose="020B0604030504040204" pitchFamily="34" charset="0"/>
                <a:ea typeface="굴림" charset="-127"/>
              </a:rPr>
              <a:t>Wat valt je op aan de houding en verkooptechniek?</a:t>
            </a:r>
          </a:p>
          <a:p>
            <a:pPr>
              <a:lnSpc>
                <a:spcPct val="80000"/>
              </a:lnSpc>
            </a:pPr>
            <a:endParaRPr lang="nl-NL" altLang="ko-KR" dirty="0">
              <a:latin typeface="Verdana" panose="020B0604030504040204" pitchFamily="34" charset="0"/>
              <a:ea typeface="굴림" charset="-127"/>
            </a:endParaRPr>
          </a:p>
          <a:p>
            <a:pPr marL="0" indent="0">
              <a:lnSpc>
                <a:spcPct val="80000"/>
              </a:lnSpc>
              <a:buNone/>
            </a:pPr>
            <a:r>
              <a:rPr lang="nl-NL" altLang="nl-NL" dirty="0"/>
              <a:t>Grasmaaier </a:t>
            </a:r>
            <a:r>
              <a:rPr lang="nl-NL" altLang="nl-NL" dirty="0">
                <a:hlinkClick r:id="rId4"/>
              </a:rPr>
              <a:t>er</a:t>
            </a:r>
            <a:r>
              <a:rPr lang="nl-NL" altLang="nl-NL" dirty="0"/>
              <a:t> bij</a:t>
            </a:r>
            <a:endParaRPr lang="nl-NL" dirty="0"/>
          </a:p>
        </p:txBody>
      </p:sp>
    </p:spTree>
    <p:extLst>
      <p:ext uri="{BB962C8B-B14F-4D97-AF65-F5344CB8AC3E}">
        <p14:creationId xmlns:p14="http://schemas.microsoft.com/office/powerpoint/2010/main" val="246907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724900" cy="936104"/>
          </a:xfrm>
        </p:spPr>
        <p:txBody>
          <a:bodyPr/>
          <a:lstStyle/>
          <a:p>
            <a:r>
              <a:rPr lang="nl-NL" dirty="0" smtClean="0"/>
              <a:t>Verkoopgesprek met bij-verkoop</a:t>
            </a:r>
            <a:r>
              <a:rPr lang="nl-NL" dirty="0"/>
              <a:t/>
            </a:r>
            <a:br>
              <a:rPr lang="nl-NL" dirty="0"/>
            </a:br>
            <a:r>
              <a:rPr lang="nl-NL" sz="1200" dirty="0" smtClean="0">
                <a:hlinkClick r:id="rId3"/>
              </a:rPr>
              <a:t>klik hier</a:t>
            </a:r>
            <a:r>
              <a:rPr lang="nl-NL" sz="1200" dirty="0" smtClean="0"/>
              <a:t> als het niet direct start.</a:t>
            </a:r>
            <a:endParaRPr lang="nl-NL" dirty="0"/>
          </a:p>
        </p:txBody>
      </p:sp>
      <p:pic>
        <p:nvPicPr>
          <p:cNvPr id="4" name="m-uNgUlapt4"/>
          <p:cNvPicPr>
            <a:picLocks noGrp="1" noRot="1" noChangeAspect="1"/>
          </p:cNvPicPr>
          <p:nvPr>
            <p:ph idx="1"/>
            <a:videoFile r:link="rId1"/>
          </p:nvPr>
        </p:nvPicPr>
        <p:blipFill>
          <a:blip r:embed="rId4"/>
          <a:stretch>
            <a:fillRect/>
          </a:stretch>
        </p:blipFill>
        <p:spPr>
          <a:xfrm>
            <a:off x="725538" y="1375899"/>
            <a:ext cx="7776864" cy="5083937"/>
          </a:xfrm>
          <a:prstGeom prst="rect">
            <a:avLst/>
          </a:prstGeom>
        </p:spPr>
      </p:pic>
    </p:spTree>
    <p:extLst>
      <p:ext uri="{BB962C8B-B14F-4D97-AF65-F5344CB8AC3E}">
        <p14:creationId xmlns:p14="http://schemas.microsoft.com/office/powerpoint/2010/main" val="123983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latin typeface="Lucida Sans" panose="020B0602030504020204" pitchFamily="34" charset="0"/>
              </a:rPr>
              <a:t>Onderdeel VERKOPEN</a:t>
            </a:r>
            <a:endParaRPr lang="nl-NL" dirty="0"/>
          </a:p>
        </p:txBody>
      </p:sp>
      <p:sp>
        <p:nvSpPr>
          <p:cNvPr id="3" name="Tijdelijke aanduiding voor inhoud 2"/>
          <p:cNvSpPr>
            <a:spLocks noGrp="1"/>
          </p:cNvSpPr>
          <p:nvPr>
            <p:ph idx="1"/>
          </p:nvPr>
        </p:nvSpPr>
        <p:spPr>
          <a:xfrm>
            <a:off x="388107" y="1124744"/>
            <a:ext cx="8424936" cy="4968552"/>
          </a:xfrm>
        </p:spPr>
        <p:txBody>
          <a:bodyPr/>
          <a:lstStyle/>
          <a:p>
            <a:r>
              <a:rPr lang="nl-NL" sz="2500" dirty="0" smtClean="0">
                <a:latin typeface="Lucida Sans" panose="020B0602030504020204" pitchFamily="34" charset="0"/>
              </a:rPr>
              <a:t>Het blok “verkopen” bestaat uit 3 lessen van 2 uur.</a:t>
            </a:r>
          </a:p>
          <a:p>
            <a:r>
              <a:rPr lang="nl-NL" sz="2500" dirty="0" smtClean="0">
                <a:latin typeface="Lucida Sans" panose="020B0602030504020204" pitchFamily="34" charset="0"/>
              </a:rPr>
              <a:t>Het blok “communicatie” bestaat uit twee lessen van 2 uur.</a:t>
            </a:r>
          </a:p>
          <a:p>
            <a:r>
              <a:rPr lang="nl-NL" sz="2500" u="sng" dirty="0" smtClean="0">
                <a:latin typeface="Lucida Sans" panose="020B0602030504020204" pitchFamily="34" charset="0"/>
              </a:rPr>
              <a:t>Het programma voor dit vak:</a:t>
            </a:r>
          </a:p>
          <a:p>
            <a:r>
              <a:rPr lang="nl-NL" sz="2500" u="sng" dirty="0" smtClean="0">
                <a:latin typeface="Lucida Sans" panose="020B0602030504020204" pitchFamily="34" charset="0"/>
              </a:rPr>
              <a:t>Les 1</a:t>
            </a:r>
            <a:r>
              <a:rPr lang="nl-NL" sz="2500" dirty="0" smtClean="0">
                <a:latin typeface="Lucida Sans" panose="020B0602030504020204" pitchFamily="34" charset="0"/>
              </a:rPr>
              <a:t>: Introductie in het vak Verkopen (Wet &amp; Regelgeving, Wat is garantie?, etc.)</a:t>
            </a:r>
          </a:p>
          <a:p>
            <a:endParaRPr lang="nl-NL" sz="2500" dirty="0" smtClean="0">
              <a:latin typeface="Lucida Sans" panose="020B0602030504020204" pitchFamily="34" charset="0"/>
            </a:endParaRPr>
          </a:p>
          <a:p>
            <a:r>
              <a:rPr lang="nl-NL" sz="2500" u="sng" dirty="0" smtClean="0">
                <a:latin typeface="Lucida Sans" panose="020B0602030504020204" pitchFamily="34" charset="0"/>
              </a:rPr>
              <a:t>Les 2</a:t>
            </a:r>
            <a:r>
              <a:rPr lang="nl-NL" sz="2500" dirty="0" smtClean="0">
                <a:latin typeface="Lucida Sans" panose="020B0602030504020204" pitchFamily="34" charset="0"/>
              </a:rPr>
              <a:t>: Presentatie, Verkooptechnieken, Verkooptechniek oefenen (Verkoopgesprek)</a:t>
            </a:r>
          </a:p>
          <a:p>
            <a:endParaRPr lang="nl-NL" sz="2500" dirty="0" smtClean="0">
              <a:latin typeface="Lucida Sans" panose="020B0602030504020204" pitchFamily="34" charset="0"/>
            </a:endParaRPr>
          </a:p>
          <a:p>
            <a:r>
              <a:rPr lang="nl-NL" sz="2500" u="sng" dirty="0" smtClean="0">
                <a:latin typeface="Lucida Sans" panose="020B0602030504020204" pitchFamily="34" charset="0"/>
              </a:rPr>
              <a:t>Les 3</a:t>
            </a:r>
            <a:r>
              <a:rPr lang="nl-NL" sz="2500" dirty="0" smtClean="0">
                <a:latin typeface="Lucida Sans" panose="020B0602030504020204" pitchFamily="34" charset="0"/>
              </a:rPr>
              <a:t>: Hoe stel je een verkoopcontract op.</a:t>
            </a:r>
            <a:endParaRPr lang="nl-NL" dirty="0"/>
          </a:p>
        </p:txBody>
      </p:sp>
    </p:spTree>
    <p:extLst>
      <p:ext uri="{BB962C8B-B14F-4D97-AF65-F5344CB8AC3E}">
        <p14:creationId xmlns:p14="http://schemas.microsoft.com/office/powerpoint/2010/main" val="2292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a:xfrm>
            <a:off x="107504" y="219075"/>
            <a:ext cx="8855521" cy="715963"/>
          </a:xfrm>
        </p:spPr>
        <p:txBody>
          <a:bodyPr/>
          <a:lstStyle/>
          <a:p>
            <a:pPr algn="ctr"/>
            <a:r>
              <a:rPr lang="nl-NL" sz="3500" b="1" dirty="0" smtClean="0">
                <a:latin typeface="Lucida Sans" panose="020B0602030504020204" pitchFamily="34" charset="0"/>
              </a:rPr>
              <a:t>WETGEVING RONDOM VERKOPEN</a:t>
            </a:r>
            <a:endParaRPr lang="ru-RU" altLang="nl-NL" sz="3500" dirty="0"/>
          </a:p>
        </p:txBody>
      </p:sp>
      <p:sp>
        <p:nvSpPr>
          <p:cNvPr id="2" name="Tijdelijke aanduiding voor inhoud 1"/>
          <p:cNvSpPr>
            <a:spLocks noGrp="1"/>
          </p:cNvSpPr>
          <p:nvPr>
            <p:ph idx="1"/>
          </p:nvPr>
        </p:nvSpPr>
        <p:spPr>
          <a:xfrm>
            <a:off x="395536" y="2852936"/>
            <a:ext cx="8136904" cy="3360698"/>
          </a:xfrm>
        </p:spPr>
        <p:txBody>
          <a:bodyPr/>
          <a:lstStyle/>
          <a:p>
            <a:r>
              <a:rPr lang="nl-NL" sz="2500" dirty="0" smtClean="0">
                <a:latin typeface="Lucida Sans" panose="020B0602030504020204" pitchFamily="34" charset="0"/>
              </a:rPr>
              <a:t>Als medewerker of als bedrijfsleider ga je zowel dier benodigdheden als dieren verkopen.</a:t>
            </a:r>
          </a:p>
          <a:p>
            <a:endParaRPr lang="nl-NL" sz="2500" dirty="0" smtClean="0">
              <a:latin typeface="Lucida Sans" panose="020B0602030504020204" pitchFamily="34" charset="0"/>
            </a:endParaRPr>
          </a:p>
          <a:p>
            <a:r>
              <a:rPr lang="nl-NL" sz="2500" dirty="0" smtClean="0">
                <a:latin typeface="Lucida Sans" panose="020B0602030504020204" pitchFamily="34" charset="0"/>
              </a:rPr>
              <a:t>Omdat over de verkoop van dieren veel te doen is geweest, werd er in 2013 een wet van kracht.</a:t>
            </a:r>
          </a:p>
          <a:p>
            <a:endParaRPr lang="nl-NL" sz="2500" dirty="0" smtClean="0">
              <a:latin typeface="Lucida Sans" panose="020B0602030504020204" pitchFamily="34" charset="0"/>
            </a:endParaRPr>
          </a:p>
          <a:p>
            <a:pPr algn="ctr"/>
            <a:r>
              <a:rPr lang="nl-NL" sz="3500" b="1" i="1" u="sng" dirty="0" smtClean="0">
                <a:latin typeface="Lucida Sans" panose="020B0602030504020204" pitchFamily="34" charset="0"/>
              </a:rPr>
              <a:t>Art. 2.1 Wet Dieren </a:t>
            </a:r>
          </a:p>
          <a:p>
            <a:endParaRPr lang="nl-NL" sz="2500" dirty="0">
              <a:latin typeface="Lucida Sans" panose="020B0602030504020204" pitchFamily="34" charset="0"/>
            </a:endParaRPr>
          </a:p>
          <a:p>
            <a:endParaRPr lang="nl-NL" sz="2500" dirty="0">
              <a:latin typeface="Lucida Sans" panose="020B0602030504020204" pitchFamily="34" charset="0"/>
            </a:endParaRPr>
          </a:p>
        </p:txBody>
      </p:sp>
      <p:pic>
        <p:nvPicPr>
          <p:cNvPr id="5" name="Picture 4" descr="Afbeeldingsresultaat voor wetgeving">
            <a:extLst>
              <a:ext uri="{FF2B5EF4-FFF2-40B4-BE49-F238E27FC236}">
                <a16:creationId xmlns:a16="http://schemas.microsoft.com/office/drawing/2014/main" id="{465E8946-6FFB-443E-A1D4-B99A2F39B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124744"/>
            <a:ext cx="2101173" cy="1661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Hoofdlijnen van de wet</a:t>
            </a:r>
            <a:endParaRPr lang="nl-NL" dirty="0"/>
          </a:p>
        </p:txBody>
      </p:sp>
      <p:sp>
        <p:nvSpPr>
          <p:cNvPr id="3" name="Tijdelijke aanduiding voor inhoud 2"/>
          <p:cNvSpPr>
            <a:spLocks noGrp="1"/>
          </p:cNvSpPr>
          <p:nvPr>
            <p:ph idx="1"/>
          </p:nvPr>
        </p:nvSpPr>
        <p:spPr>
          <a:xfrm>
            <a:off x="238125" y="1447800"/>
            <a:ext cx="8724900" cy="4267200"/>
          </a:xfrm>
        </p:spPr>
        <p:txBody>
          <a:bodyPr/>
          <a:lstStyle/>
          <a:p>
            <a:r>
              <a:rPr lang="nl-NL" sz="2500" dirty="0" smtClean="0">
                <a:latin typeface="Lucida Sans" panose="020B0602030504020204" pitchFamily="34" charset="0"/>
              </a:rPr>
              <a:t>In deze Wet dieren staat de </a:t>
            </a:r>
            <a:r>
              <a:rPr lang="nl-NL" sz="2500" b="1" i="1" dirty="0" smtClean="0">
                <a:solidFill>
                  <a:srgbClr val="FFC000"/>
                </a:solidFill>
                <a:latin typeface="Lucida Sans" panose="020B0602030504020204" pitchFamily="34" charset="0"/>
              </a:rPr>
              <a:t>intrinsieke</a:t>
            </a:r>
            <a:r>
              <a:rPr lang="nl-NL" sz="2500" b="1" dirty="0" smtClean="0">
                <a:latin typeface="Lucida Sans" panose="020B0602030504020204" pitchFamily="34" charset="0"/>
              </a:rPr>
              <a:t> </a:t>
            </a:r>
            <a:r>
              <a:rPr lang="nl-NL" sz="2500" dirty="0" smtClean="0">
                <a:latin typeface="Lucida Sans" panose="020B0602030504020204" pitchFamily="34" charset="0"/>
              </a:rPr>
              <a:t>waarde</a:t>
            </a:r>
            <a:r>
              <a:rPr lang="nl-NL" sz="2500" b="1" dirty="0" smtClean="0">
                <a:latin typeface="Lucida Sans" panose="020B0602030504020204" pitchFamily="34" charset="0"/>
              </a:rPr>
              <a:t> </a:t>
            </a:r>
            <a:r>
              <a:rPr lang="nl-NL" sz="2500" dirty="0" smtClean="0">
                <a:latin typeface="Lucida Sans" panose="020B0602030504020204" pitchFamily="34" charset="0"/>
              </a:rPr>
              <a:t>van het dier centraal. Dit betekent dat dieren een eigen waarde hebben.</a:t>
            </a:r>
          </a:p>
          <a:p>
            <a:endParaRPr lang="nl-NL" sz="2500" dirty="0">
              <a:latin typeface="Lucida Sans" panose="020B0602030504020204" pitchFamily="34" charset="0"/>
            </a:endParaRPr>
          </a:p>
          <a:p>
            <a:r>
              <a:rPr lang="nl-NL" sz="2500" dirty="0" smtClean="0">
                <a:latin typeface="Lucida Sans" panose="020B0602030504020204" pitchFamily="34" charset="0"/>
              </a:rPr>
              <a:t>In het aanvullende </a:t>
            </a:r>
            <a:r>
              <a:rPr lang="nl-NL" sz="2500" i="1" dirty="0" smtClean="0">
                <a:solidFill>
                  <a:srgbClr val="FFC000"/>
                </a:solidFill>
                <a:latin typeface="Lucida Sans" panose="020B0602030504020204" pitchFamily="34" charset="0"/>
              </a:rPr>
              <a:t>Besluit Houders van Dieren </a:t>
            </a:r>
            <a:r>
              <a:rPr lang="nl-NL" sz="2500" dirty="0" smtClean="0">
                <a:latin typeface="Lucida Sans" panose="020B0602030504020204" pitchFamily="34" charset="0"/>
              </a:rPr>
              <a:t>staan de regels voor de bedrijfsmatige activiteiten met dieren. Zoals de bedrijfsmatige opvang, de verkoop en het fokken.</a:t>
            </a:r>
          </a:p>
          <a:p>
            <a:endParaRPr lang="nl-NL" sz="2500" dirty="0">
              <a:latin typeface="Lucida Sans" panose="020B0602030504020204" pitchFamily="34" charset="0"/>
            </a:endParaRPr>
          </a:p>
          <a:p>
            <a:r>
              <a:rPr lang="nl-NL" sz="2500" dirty="0" smtClean="0">
                <a:latin typeface="Lucida Sans" panose="020B0602030504020204" pitchFamily="34" charset="0"/>
              </a:rPr>
              <a:t>Dierenwelzijn gaat over de kwaliteit van het leven van dieren.</a:t>
            </a:r>
          </a:p>
        </p:txBody>
      </p:sp>
    </p:spTree>
    <p:extLst>
      <p:ext uri="{BB962C8B-B14F-4D97-AF65-F5344CB8AC3E}">
        <p14:creationId xmlns:p14="http://schemas.microsoft.com/office/powerpoint/2010/main" val="32399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latin typeface="Lucida Sans" panose="020B0602030504020204" pitchFamily="34" charset="0"/>
              </a:rPr>
              <a:t>LES OPDRACHT</a:t>
            </a:r>
            <a:endParaRPr lang="nl-NL" dirty="0"/>
          </a:p>
        </p:txBody>
      </p:sp>
      <p:sp>
        <p:nvSpPr>
          <p:cNvPr id="3" name="Tijdelijke aanduiding voor inhoud 2"/>
          <p:cNvSpPr>
            <a:spLocks noGrp="1"/>
          </p:cNvSpPr>
          <p:nvPr>
            <p:ph idx="1"/>
          </p:nvPr>
        </p:nvSpPr>
        <p:spPr>
          <a:xfrm>
            <a:off x="238125" y="935038"/>
            <a:ext cx="8724900" cy="5590306"/>
          </a:xfrm>
        </p:spPr>
        <p:txBody>
          <a:bodyPr/>
          <a:lstStyle/>
          <a:p>
            <a:r>
              <a:rPr lang="nl-NL" sz="2500" dirty="0" smtClean="0"/>
              <a:t>Deze opdracht doe je in duo’s en leg het digitaal vast, zodat je het later alsnog in de ELO kunt plaatsen.</a:t>
            </a:r>
          </a:p>
          <a:p>
            <a:r>
              <a:rPr lang="nl-NL" sz="2500" dirty="0" smtClean="0">
                <a:latin typeface="Lucida Sans" panose="020B0602030504020204" pitchFamily="34" charset="0"/>
              </a:rPr>
              <a:t>Zoek in het </a:t>
            </a:r>
            <a:r>
              <a:rPr lang="nl-NL" sz="2500" b="1" i="1" dirty="0" smtClean="0">
                <a:solidFill>
                  <a:srgbClr val="FFC000"/>
                </a:solidFill>
                <a:latin typeface="Lucida Sans" panose="020B0602030504020204" pitchFamily="34" charset="0"/>
              </a:rPr>
              <a:t>BESLUIT HOUDERS VAN DIEREN </a:t>
            </a:r>
            <a:r>
              <a:rPr lang="nl-NL" sz="2500" dirty="0" smtClean="0">
                <a:latin typeface="Lucida Sans" panose="020B0602030504020204" pitchFamily="34" charset="0"/>
              </a:rPr>
              <a:t>op en</a:t>
            </a:r>
          </a:p>
          <a:p>
            <a:r>
              <a:rPr lang="nl-NL" sz="2500" dirty="0" smtClean="0">
                <a:latin typeface="Lucida Sans" panose="020B0602030504020204" pitchFamily="34" charset="0"/>
              </a:rPr>
              <a:t>beantwoord en motiveer de volgende vragen:</a:t>
            </a:r>
          </a:p>
          <a:p>
            <a:r>
              <a:rPr lang="nl-NL" sz="2500" dirty="0" smtClean="0">
                <a:latin typeface="Lucida Sans" panose="020B0602030504020204" pitchFamily="34" charset="0"/>
              </a:rPr>
              <a:t>1: Mag de verkoopmedewerker de pups/kittens in de etalage van zijn winkel zetten?</a:t>
            </a:r>
          </a:p>
          <a:p>
            <a:r>
              <a:rPr lang="nl-NL" sz="2500" dirty="0" smtClean="0">
                <a:latin typeface="Lucida Sans" panose="020B0602030504020204" pitchFamily="34" charset="0"/>
              </a:rPr>
              <a:t>2: Guusje van 11 jaar heeft geld gespaard om een cavia te kopen. Mag jij als verkoopmedewerker van een dierenwinkel de cavia aan haar verkopen?</a:t>
            </a:r>
          </a:p>
          <a:p>
            <a:r>
              <a:rPr lang="nl-NL" sz="2500" dirty="0" smtClean="0">
                <a:latin typeface="Lucida Sans" panose="020B0602030504020204" pitchFamily="34" charset="0"/>
              </a:rPr>
              <a:t>3: Welke informatie moet de verkoopmedewerker aan bijv. Jan (41jr) meegeven die een konijn in de winkel heeft gekocht.</a:t>
            </a:r>
          </a:p>
          <a:p>
            <a:endParaRPr lang="nl-NL" sz="2500" dirty="0"/>
          </a:p>
        </p:txBody>
      </p:sp>
    </p:spTree>
    <p:extLst>
      <p:ext uri="{BB962C8B-B14F-4D97-AF65-F5344CB8AC3E}">
        <p14:creationId xmlns:p14="http://schemas.microsoft.com/office/powerpoint/2010/main" val="37159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724900" cy="715963"/>
          </a:xfrm>
        </p:spPr>
        <p:txBody>
          <a:bodyPr/>
          <a:lstStyle/>
          <a:p>
            <a:pPr algn="ctr"/>
            <a:r>
              <a:rPr lang="nl-NL" sz="4000" dirty="0" smtClean="0"/>
              <a:t>Aan welke eisen moet een verkoper voldoen?</a:t>
            </a:r>
            <a:endParaRPr lang="nl-NL" sz="4000" dirty="0"/>
          </a:p>
        </p:txBody>
      </p:sp>
      <p:sp>
        <p:nvSpPr>
          <p:cNvPr id="3" name="Tijdelijke aanduiding voor inhoud 2"/>
          <p:cNvSpPr>
            <a:spLocks noGrp="1"/>
          </p:cNvSpPr>
          <p:nvPr>
            <p:ph idx="1"/>
          </p:nvPr>
        </p:nvSpPr>
        <p:spPr>
          <a:xfrm>
            <a:off x="323528" y="1628800"/>
            <a:ext cx="8424936" cy="4267200"/>
          </a:xfrm>
        </p:spPr>
        <p:txBody>
          <a:bodyPr/>
          <a:lstStyle/>
          <a:p>
            <a:r>
              <a:rPr lang="nl-NL" sz="2500" dirty="0" smtClean="0">
                <a:latin typeface="Lucida Bright" panose="02040602050505020304" pitchFamily="18" charset="0"/>
              </a:rPr>
              <a:t>1. Bewijs van vakbekwaamheid</a:t>
            </a:r>
          </a:p>
          <a:p>
            <a:pPr algn="r"/>
            <a:r>
              <a:rPr lang="nl-NL" sz="2500" dirty="0" smtClean="0">
                <a:latin typeface="Lucida Bright" panose="02040602050505020304" pitchFamily="18" charset="0"/>
              </a:rPr>
              <a:t>Wat houdt dat in?</a:t>
            </a:r>
          </a:p>
          <a:p>
            <a:r>
              <a:rPr lang="nl-NL" sz="2500" dirty="0" smtClean="0">
                <a:latin typeface="Lucida Bright" panose="02040602050505020304" pitchFamily="18" charset="0"/>
              </a:rPr>
              <a:t>2. Kennis van de wetgeving.</a:t>
            </a:r>
          </a:p>
          <a:p>
            <a:pPr algn="r"/>
            <a:r>
              <a:rPr lang="nl-NL" sz="2500" dirty="0" smtClean="0">
                <a:latin typeface="Lucida Bright" panose="02040602050505020304" pitchFamily="18" charset="0"/>
              </a:rPr>
              <a:t>Moet hij/zij dan alle wetten kennen?</a:t>
            </a:r>
          </a:p>
          <a:p>
            <a:pPr algn="r"/>
            <a:endParaRPr lang="nl-NL" sz="2500" dirty="0" smtClean="0">
              <a:latin typeface="Lucida Bright" panose="02040602050505020304" pitchFamily="18" charset="0"/>
            </a:endParaRPr>
          </a:p>
          <a:p>
            <a:r>
              <a:rPr lang="nl-NL" sz="2500" dirty="0" smtClean="0">
                <a:latin typeface="Lucida Bright" panose="02040602050505020304" pitchFamily="18" charset="0"/>
              </a:rPr>
              <a:t>3. Het Bewijs van vakbekwaamheid moet worden geregistreerd bij de Rijksdienst voor ondernemend Nederland.</a:t>
            </a:r>
          </a:p>
          <a:p>
            <a:endParaRPr lang="nl-NL" dirty="0"/>
          </a:p>
        </p:txBody>
      </p:sp>
    </p:spTree>
    <p:extLst>
      <p:ext uri="{BB962C8B-B14F-4D97-AF65-F5344CB8AC3E}">
        <p14:creationId xmlns:p14="http://schemas.microsoft.com/office/powerpoint/2010/main" val="241782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De Wettelijke Richtlijnen</a:t>
            </a:r>
            <a:endParaRPr lang="nl-NL" dirty="0"/>
          </a:p>
        </p:txBody>
      </p:sp>
      <p:sp>
        <p:nvSpPr>
          <p:cNvPr id="3" name="Tijdelijke aanduiding voor inhoud 2"/>
          <p:cNvSpPr>
            <a:spLocks noGrp="1"/>
          </p:cNvSpPr>
          <p:nvPr>
            <p:ph idx="1"/>
          </p:nvPr>
        </p:nvSpPr>
        <p:spPr>
          <a:xfrm>
            <a:off x="1187624" y="1052736"/>
            <a:ext cx="7315200" cy="5184576"/>
          </a:xfrm>
        </p:spPr>
        <p:txBody>
          <a:bodyPr/>
          <a:lstStyle/>
          <a:p>
            <a:r>
              <a:rPr lang="nl-NL" sz="2500" dirty="0" smtClean="0">
                <a:latin typeface="Lucida Sans" panose="020B0602030504020204" pitchFamily="34" charset="0"/>
              </a:rPr>
              <a:t>Het </a:t>
            </a:r>
            <a:r>
              <a:rPr lang="nl-NL" sz="2500" b="1" i="1" dirty="0" smtClean="0">
                <a:latin typeface="Lucida Sans" panose="020B0602030504020204" pitchFamily="34" charset="0"/>
              </a:rPr>
              <a:t>Cites-verdrag</a:t>
            </a:r>
          </a:p>
          <a:p>
            <a:endParaRPr lang="nl-NL" sz="2500" i="1" dirty="0">
              <a:latin typeface="Lucida Sans" panose="020B0602030504020204" pitchFamily="34" charset="0"/>
            </a:endParaRPr>
          </a:p>
          <a:p>
            <a:r>
              <a:rPr lang="nl-NL" sz="2500" dirty="0" smtClean="0">
                <a:latin typeface="Lucida Sans" panose="020B0602030504020204" pitchFamily="34" charset="0"/>
              </a:rPr>
              <a:t>De </a:t>
            </a:r>
            <a:r>
              <a:rPr lang="nl-NL" sz="2500" b="1" i="1" dirty="0" smtClean="0">
                <a:solidFill>
                  <a:srgbClr val="00FF00"/>
                </a:solidFill>
                <a:latin typeface="Lucida Sans" panose="020B0602030504020204" pitchFamily="34" charset="0"/>
                <a:hlinkClick r:id="rId2" action="ppaction://hlinkfile"/>
              </a:rPr>
              <a:t>Positieflijst</a:t>
            </a:r>
            <a:r>
              <a:rPr lang="nl-NL" sz="2500" i="1" dirty="0" smtClean="0">
                <a:latin typeface="Lucida Sans" panose="020B0602030504020204" pitchFamily="34" charset="0"/>
              </a:rPr>
              <a:t>. </a:t>
            </a:r>
            <a:r>
              <a:rPr lang="nl-NL" sz="2500" dirty="0" smtClean="0">
                <a:latin typeface="Lucida Sans" panose="020B0602030504020204" pitchFamily="34" charset="0"/>
              </a:rPr>
              <a:t>Niet alle dieren mogen niet als huisdier worden gehouden. Er was er een voor zoogdieren en er wordt gewerkt aan een voor vogels en reptielen. </a:t>
            </a:r>
          </a:p>
          <a:p>
            <a:pPr algn="r"/>
            <a:r>
              <a:rPr lang="nl-NL" sz="2500" dirty="0" smtClean="0">
                <a:latin typeface="Lucida Sans" panose="020B0602030504020204" pitchFamily="34" charset="0"/>
              </a:rPr>
              <a:t>Deze lijsten staat even in de ijskast.</a:t>
            </a:r>
          </a:p>
          <a:p>
            <a:pPr algn="r"/>
            <a:endParaRPr lang="nl-NL" sz="2500" dirty="0" smtClean="0">
              <a:latin typeface="Lucida Sans" panose="020B0602030504020204" pitchFamily="34" charset="0"/>
            </a:endParaRPr>
          </a:p>
          <a:p>
            <a:r>
              <a:rPr lang="nl-NL" sz="2500" dirty="0" smtClean="0">
                <a:latin typeface="Lucida Sans" panose="020B0602030504020204" pitchFamily="34" charset="0"/>
              </a:rPr>
              <a:t>Je mag een dier niet te jong weghalen bij de ouder. Er gelden </a:t>
            </a:r>
            <a:r>
              <a:rPr lang="nl-NL" sz="2500" b="1" i="1" dirty="0" smtClean="0">
                <a:latin typeface="Lucida Sans" panose="020B0602030504020204" pitchFamily="34" charset="0"/>
              </a:rPr>
              <a:t>minimumleeftijden</a:t>
            </a:r>
            <a:r>
              <a:rPr lang="nl-NL" sz="2500" dirty="0" smtClean="0">
                <a:latin typeface="Lucida Sans" panose="020B0602030504020204" pitchFamily="34" charset="0"/>
              </a:rPr>
              <a:t> voor de honden, katten, papegaai-</a:t>
            </a:r>
            <a:r>
              <a:rPr lang="nl-NL" sz="2500" dirty="0" err="1" smtClean="0">
                <a:latin typeface="Lucida Sans" panose="020B0602030504020204" pitchFamily="34" charset="0"/>
              </a:rPr>
              <a:t>achtigen</a:t>
            </a:r>
            <a:r>
              <a:rPr lang="nl-NL" sz="2500" dirty="0" smtClean="0">
                <a:latin typeface="Lucida Sans" panose="020B0602030504020204" pitchFamily="34" charset="0"/>
              </a:rPr>
              <a:t> en varkens. Straks nog een opdracht.</a:t>
            </a:r>
          </a:p>
          <a:p>
            <a:endParaRPr lang="nl-NL" sz="1500" dirty="0"/>
          </a:p>
        </p:txBody>
      </p:sp>
    </p:spTree>
    <p:extLst>
      <p:ext uri="{BB962C8B-B14F-4D97-AF65-F5344CB8AC3E}">
        <p14:creationId xmlns:p14="http://schemas.microsoft.com/office/powerpoint/2010/main" val="33191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24">
  <a:themeElements>
    <a:clrScheme name="Aangepast 2">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FFFF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nl-N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278</TotalTime>
  <Words>878</Words>
  <Application>Microsoft Office PowerPoint</Application>
  <PresentationFormat>Diavoorstelling (4:3)</PresentationFormat>
  <Paragraphs>86</Paragraphs>
  <Slides>15</Slides>
  <Notes>3</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Arial</vt:lpstr>
      <vt:lpstr>굴림</vt:lpstr>
      <vt:lpstr>Lucida Bright</vt:lpstr>
      <vt:lpstr>Lucida Sans</vt:lpstr>
      <vt:lpstr>Microsoft Sans Serif</vt:lpstr>
      <vt:lpstr>Verdana</vt:lpstr>
      <vt:lpstr>powerpoint-template-24</vt:lpstr>
      <vt:lpstr>Verkopen en Communicatie 1e presentatie</vt:lpstr>
      <vt:lpstr>Even een paar filmpjes vooraf:</vt:lpstr>
      <vt:lpstr>Verkoopgesprek met bij-verkoop klik hier als het niet direct start.</vt:lpstr>
      <vt:lpstr>Onderdeel VERKOPEN</vt:lpstr>
      <vt:lpstr>WETGEVING RONDOM VERKOPEN</vt:lpstr>
      <vt:lpstr>Hoofdlijnen van de wet</vt:lpstr>
      <vt:lpstr>LES OPDRACHT</vt:lpstr>
      <vt:lpstr>Aan welke eisen moet een verkoper voldoen?</vt:lpstr>
      <vt:lpstr>De Wettelijke Richtlijnen</vt:lpstr>
      <vt:lpstr>WAT IS HET CITES-VERDRAG</vt:lpstr>
      <vt:lpstr>Is er garantie op een dier?</vt:lpstr>
      <vt:lpstr>Discussie: Mag dit?</vt:lpstr>
      <vt:lpstr>Het antwoord is……</vt:lpstr>
      <vt:lpstr>LES  OPDRACHT</vt:lpstr>
      <vt:lpstr>HUISWERK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Verkopen en Communicatie 1e presentatie</dc:title>
  <dc:creator>Geraar de Jong</dc:creator>
  <cp:lastModifiedBy>Geraar de Jong</cp:lastModifiedBy>
  <cp:revision>67</cp:revision>
  <dcterms:created xsi:type="dcterms:W3CDTF">2018-09-16T18:50:25Z</dcterms:created>
  <dcterms:modified xsi:type="dcterms:W3CDTF">2018-10-15T09:31:15Z</dcterms:modified>
</cp:coreProperties>
</file>